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0"/>
  </p:notesMasterIdLst>
  <p:sldIdLst>
    <p:sldId id="280" r:id="rId3"/>
    <p:sldId id="279" r:id="rId4"/>
    <p:sldId id="283" r:id="rId5"/>
    <p:sldId id="284" r:id="rId6"/>
    <p:sldId id="316" r:id="rId7"/>
    <p:sldId id="389" r:id="rId8"/>
    <p:sldId id="285" r:id="rId9"/>
    <p:sldId id="386" r:id="rId10"/>
    <p:sldId id="387" r:id="rId11"/>
    <p:sldId id="397" r:id="rId12"/>
    <p:sldId id="398" r:id="rId13"/>
    <p:sldId id="399" r:id="rId14"/>
    <p:sldId id="388" r:id="rId15"/>
    <p:sldId id="374" r:id="rId16"/>
    <p:sldId id="377" r:id="rId17"/>
    <p:sldId id="375" r:id="rId18"/>
    <p:sldId id="378" r:id="rId19"/>
    <p:sldId id="379" r:id="rId20"/>
    <p:sldId id="323" r:id="rId21"/>
    <p:sldId id="380" r:id="rId22"/>
    <p:sldId id="390" r:id="rId23"/>
    <p:sldId id="392" r:id="rId24"/>
    <p:sldId id="393" r:id="rId25"/>
    <p:sldId id="394" r:id="rId26"/>
    <p:sldId id="395" r:id="rId27"/>
    <p:sldId id="391" r:id="rId28"/>
    <p:sldId id="381" r:id="rId29"/>
    <p:sldId id="382" r:id="rId30"/>
    <p:sldId id="404" r:id="rId31"/>
    <p:sldId id="402" r:id="rId32"/>
    <p:sldId id="403" r:id="rId33"/>
    <p:sldId id="400" r:id="rId34"/>
    <p:sldId id="401" r:id="rId35"/>
    <p:sldId id="405" r:id="rId36"/>
    <p:sldId id="406" r:id="rId37"/>
    <p:sldId id="407" r:id="rId38"/>
    <p:sldId id="408" r:id="rId39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3"/>
    <p:restoredTop sz="94669"/>
  </p:normalViewPr>
  <p:slideViewPr>
    <p:cSldViewPr>
      <p:cViewPr varScale="1">
        <p:scale>
          <a:sx n="80" d="100"/>
          <a:sy n="80" d="100"/>
        </p:scale>
        <p:origin x="192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34FB8-83FF-40A4-9374-57A98CE85318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80B8E-4D54-4267-8B3B-0C10E48B4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5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821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7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20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141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392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63C63D-0C1A-0E4C-A0BD-8D65A95424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708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BD4A-EC9C-4EE2-95CD-3433E3D4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BDAE5-4B72-450B-A8F7-640E074EC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6D9D0-08E5-48A6-B67E-13BD238C6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75581-2706-4213-ADC8-AD9DFA9C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B6B5E-7846-4776-B4D8-31EFD2E1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E569B-24C8-45B2-A33D-D2BBF09299E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55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39F7-03AF-4E39-B611-6D0C554B2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C584F-44A2-4EE8-B70E-A55AB9D76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156F4-E4CE-4016-BBE9-68901EC7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642DD-D813-4913-AE9C-7D4A9CFC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99DD-9F40-431C-BF38-DEF34089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084F3-CC69-47A9-9441-2588696062B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67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9320B-43F2-4D37-AAC1-1A2E3957D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CE9F5-72B1-4F14-A7C4-AEAD3F4D0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71502-8F9A-461D-AE3A-F4DB70927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D96E8-2E77-49DE-A9C8-69D0D4C0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40DD6-52E7-49D9-B040-6D05CD88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B1CC-D43E-41C3-8B8D-DD60DDE1CE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0874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3" name="Picture 2" descr="NWU PPT Wide Opt 1 - No Wordmark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42556" y="-639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072741" y="7590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9502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3" name="Picture 2" descr="NWU PPT Wide Opt 1 - No Wordmark_Separator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042556" y="-639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072741" y="7590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0751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CAE24FD5-BBD4-49A5-875F-B21E9EC3F306}" type="datetime1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22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19152D-9256-4ED4-A6E6-91AC799EBFEC}" type="datetime1">
              <a:rPr lang="en-US" smtClean="0"/>
              <a:t>6/13/18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37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2642E0CE-261F-45AA-87E6-1EA6CADA22B3}" type="datetime1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C2E19F8-DA1E-4B88-B9DB-53F693667255}" type="datetime1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61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5954E7F-3E3C-4235-B7B8-8F8043C86114}" type="datetime1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41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42E563C4-7278-45CD-BF8D-46B939479A47}" type="datetime1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DA6C-AEE4-435A-A714-5CB0A82D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DCE1D-535B-43E5-B205-0B495FA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7788F-CA1C-4AFF-A81B-F07C35385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3F668-2F16-4DAF-95E4-09B391E6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7C672-5B64-4F7A-A98A-76822561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D414A-2C85-4FCC-A914-9D53A372215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7159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0002D6F-C55C-4C25-A196-265A4B33BC08}" type="datetime1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46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00BE43A-34A8-4A76-A6B1-749D9AF28DB8}" type="datetime1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2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53ECCEEF-40F2-45E5-A2C8-89DE64801661}" type="datetime1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430B23C7-7145-4445-ABB4-DA20A0F41A2C}" type="datetime1">
              <a:rPr lang="en-US" smtClean="0"/>
              <a:t>6/13/18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829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A973-3618-4780-94BB-5BC0A91A5BA4}" type="datetime1">
              <a:rPr lang="en-US" smtClean="0"/>
              <a:t>6/13/18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3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418F6-8424-41C5-9054-5BA64F57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6A46E-5C1A-4074-9D7C-2E1042983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9F500-D042-416E-B10E-837CAC4E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CC249-57EB-4A5E-80C3-F3F960D7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2C9E-EF92-417E-9481-1D33DDD1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8594CA-B870-42FA-8E0A-FE81267F074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383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3BCA-1E7F-4BC5-BB5A-5C3AAD80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8A69-6E0F-47B9-8B28-CE80EB506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0693EA-1DD0-4718-9A65-9F6F25FCC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882D0-D1C4-4268-AAE3-4C901BF9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2CB8-2CC6-443F-A066-E5F7DA0F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AEAF4-D10D-458D-BD0E-4D2E0793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27C59-37A7-468B-A772-C14BDE50451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98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DF1D-D84D-4D31-A958-A073F125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9EDA-03AE-4013-A232-781213D37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5D38B-BDAA-4AF9-A661-CBF8B2204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78C6C8-0295-4173-B757-269B516D6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5D5D1-A33B-4EE1-8F36-1E9B76CE5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96A85F-7947-4866-BB60-3E6CBD73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BD527-BC03-45B8-B6BB-49133C77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FC2159-C3BF-414E-85B6-21BE9754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FAB11-1D90-4E6C-8668-3DEC1D16DFC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6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0112-E213-43B5-BE46-AAD299A40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89ED0-8DDF-4562-8178-A3F59DB6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DDCFB6-1C07-4ED2-9D66-2729421A2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591653-5A1C-4B3D-9CB7-DF2AB5E9D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CE17C-A93A-491B-98FE-F29F25D6604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964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04499-778E-4451-BFDE-86656F04C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8D5AE-BC9B-42E7-A3C3-227A2EDCB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51855-87E9-4ACE-8E0E-611DB710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9FB3-3350-4FC3-91F3-C9D20C6568B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378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D48D-721C-4E2E-9F69-208556C4C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01E51-BD9A-4B65-A3B7-1FDBBDECA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29B8F-D560-4D8A-8939-28327F1A1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C24BC-41A8-4C69-BA5B-D7DC6F30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7A0D9-D04E-4DC4-8317-D3300D2D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106FB-1C95-4B2D-B319-0FB5FD4D3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18FEB-C781-4926-AF72-32AF348B91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10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D7F0-C465-4356-95FA-60B1F54FA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CB02C0-65C6-44D9-9E5C-C95965639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8B5CB-0838-4772-A59C-B9D9DA1B4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B88D5-2515-488D-BB77-69F9A3E0C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956FB-1EEF-427E-8D51-3EFCA7C2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986AA-D3CB-4496-A162-21B091BC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ABA0F-9D04-4AC6-8342-9AD69B717A0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10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B7BA8-DB2D-46CB-AF13-26BE7530C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9F398-91B4-402F-A2F0-85C84229C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1316B-9DDC-4E59-A573-D38384660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3B60-A37F-4222-87A3-3A5EA06C0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01AC7-DE44-4241-9915-7FA0F5718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50E9E-5D18-4E06-ACC3-2573E40EFC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9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WU PPT Wide Opt 1 - No Wordmark_Master.jp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35879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8C7E-2F24-4BE8-B639-FEC6BBF2AF0A}" type="datetime1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70" y="6356351"/>
            <a:ext cx="5975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7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hcahpsonline.org/home.aspx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onder.cdc.gov/controller/datarequest/D77" TargetMode="External"/><Relationship Id="rId2" Type="http://schemas.openxmlformats.org/officeDocument/2006/relationships/hyperlink" Target="https://data.medicare.gov/Hospital-Compare/Patient-survey-HCAHPS-Hospital/dgck-syfz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ensus.gov/support/USACdataDownloads.html#LND" TargetMode="External"/><Relationship Id="rId4" Type="http://schemas.openxmlformats.org/officeDocument/2006/relationships/hyperlink" Target="https://www.census.gov/geographies/reference-files/2016/demo/popest/2016-fip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54C71-3F8D-4AAC-AA30-682C8975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6365" y="3747879"/>
            <a:ext cx="4848966" cy="1516014"/>
          </a:xfrm>
        </p:spPr>
        <p:txBody>
          <a:bodyPr>
            <a:noAutofit/>
          </a:bodyPr>
          <a:lstStyle/>
          <a:p>
            <a:pPr algn="l"/>
            <a:r>
              <a:rPr lang="en-US" sz="2600" dirty="0">
                <a:solidFill>
                  <a:srgbClr val="FFFFFF"/>
                </a:solidFill>
              </a:rPr>
              <a:t>Understanding relationships between Hospital, Population size and Outcomes : Mortality and Patient Experience in US counties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54E81-8650-4521-AB41-06857CB3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6366" y="5445467"/>
            <a:ext cx="4848965" cy="602551"/>
          </a:xfrm>
        </p:spPr>
        <p:txBody>
          <a:bodyPr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Rabia </a:t>
            </a:r>
            <a:r>
              <a:rPr lang="en-US" dirty="0" err="1">
                <a:solidFill>
                  <a:schemeClr val="bg1"/>
                </a:solidFill>
              </a:rPr>
              <a:t>Otry</a:t>
            </a:r>
            <a:r>
              <a:rPr lang="en-US" dirty="0">
                <a:solidFill>
                  <a:schemeClr val="bg1"/>
                </a:solidFill>
              </a:rPr>
              <a:t>, Vilma Santos,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Rohan </a:t>
            </a:r>
            <a:r>
              <a:rPr lang="en-US" dirty="0" err="1">
                <a:solidFill>
                  <a:schemeClr val="bg1"/>
                </a:solidFill>
              </a:rPr>
              <a:t>Mohindroo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Angang</a:t>
            </a:r>
            <a:r>
              <a:rPr lang="en-US" dirty="0">
                <a:solidFill>
                  <a:schemeClr val="bg1"/>
                </a:solidFill>
              </a:rPr>
              <a:t> Li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2018-06-09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13" descr="Medical Graphic 1">
            <a:extLst>
              <a:ext uri="{FF2B5EF4-FFF2-40B4-BE49-F238E27FC236}">
                <a16:creationId xmlns:a16="http://schemas.microsoft.com/office/drawing/2014/main" id="{F1B49FBD-CF5A-4F12-BC7D-2A0F98773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r="17445" b="1"/>
          <a:stretch/>
        </p:blipFill>
        <p:spPr bwMode="auto">
          <a:xfrm>
            <a:off x="238226" y="321733"/>
            <a:ext cx="3113761" cy="302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 descr="ekgtape">
            <a:extLst>
              <a:ext uri="{FF2B5EF4-FFF2-40B4-BE49-F238E27FC236}">
                <a16:creationId xmlns:a16="http://schemas.microsoft.com/office/drawing/2014/main" id="{116C5440-51A8-49EC-8A52-65E12625D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5" r="20749" b="1"/>
          <a:stretch/>
        </p:blipFill>
        <p:spPr bwMode="auto">
          <a:xfrm>
            <a:off x="3479216" y="321733"/>
            <a:ext cx="2654982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Rx - silhouettes">
            <a:extLst>
              <a:ext uri="{FF2B5EF4-FFF2-40B4-BE49-F238E27FC236}">
                <a16:creationId xmlns:a16="http://schemas.microsoft.com/office/drawing/2014/main" id="{EA4F90E9-BDA5-46E4-AEC8-1952A6A08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r="37684" b="3"/>
          <a:stretch/>
        </p:blipFill>
        <p:spPr bwMode="auto">
          <a:xfrm>
            <a:off x="6261427" y="321734"/>
            <a:ext cx="2651693" cy="298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1" descr="testtubes">
            <a:extLst>
              <a:ext uri="{FF2B5EF4-FFF2-40B4-BE49-F238E27FC236}">
                <a16:creationId xmlns:a16="http://schemas.microsoft.com/office/drawing/2014/main" id="{C0149D36-E196-4FBA-8622-17C50165D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5" r="4715" b="-4"/>
          <a:stretch/>
        </p:blipFill>
        <p:spPr bwMode="auto">
          <a:xfrm>
            <a:off x="238226" y="3509433"/>
            <a:ext cx="3120339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49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2B34-9325-2949-A35F-E32E3DCE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Mortality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B07311-CAD4-1C43-8C65-A0B677358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9" y="1447800"/>
            <a:ext cx="8046719" cy="5029200"/>
          </a:xfrm>
        </p:spPr>
      </p:pic>
    </p:spTree>
    <p:extLst>
      <p:ext uri="{BB962C8B-B14F-4D97-AF65-F5344CB8AC3E}">
        <p14:creationId xmlns:p14="http://schemas.microsoft.com/office/powerpoint/2010/main" val="35319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2B34-9325-2949-A35F-E32E3DCE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Mortality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67033-69BD-5D4E-A506-6D6729D98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" y="1447800"/>
            <a:ext cx="7566660" cy="4729163"/>
          </a:xfrm>
        </p:spPr>
      </p:pic>
    </p:spTree>
    <p:extLst>
      <p:ext uri="{BB962C8B-B14F-4D97-AF65-F5344CB8AC3E}">
        <p14:creationId xmlns:p14="http://schemas.microsoft.com/office/powerpoint/2010/main" val="352380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2B34-9325-2949-A35F-E32E3DCE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Mortality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132F76-6447-9645-A746-4F6A5316C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" y="1524000"/>
            <a:ext cx="7697470" cy="4810919"/>
          </a:xfrm>
        </p:spPr>
      </p:pic>
    </p:spTree>
    <p:extLst>
      <p:ext uri="{BB962C8B-B14F-4D97-AF65-F5344CB8AC3E}">
        <p14:creationId xmlns:p14="http://schemas.microsoft.com/office/powerpoint/2010/main" val="420561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584EE-59B2-E74C-8DD8-B1C999AA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Mortality Data</a:t>
            </a:r>
          </a:p>
        </p:txBody>
      </p:sp>
      <p:pic>
        <p:nvPicPr>
          <p:cNvPr id="4" name="Content Placeholder 11">
            <a:extLst>
              <a:ext uri="{FF2B5EF4-FFF2-40B4-BE49-F238E27FC236}">
                <a16:creationId xmlns:a16="http://schemas.microsoft.com/office/drawing/2014/main" id="{2DF54608-4EA2-AF4A-A133-D4BE325B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64" y="1690689"/>
            <a:ext cx="7310472" cy="1662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1D4304-1516-E64B-9B44-7FB67D94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93" y="3491747"/>
            <a:ext cx="8402614" cy="26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0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Data exploration: FIPS &amp;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81A983-E6F0-9E49-8DC8-B43B238E16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8717" y="2370502"/>
          <a:ext cx="67665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10384579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0620005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27273784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00387421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7605486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235633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38071261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Hospitals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Completed Surveys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1509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Autauga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55416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45710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Baldwin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208563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6535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434727-4B19-0E45-9A52-BA4E8D92A8EE}"/>
              </a:ext>
            </a:extLst>
          </p:cNvPr>
          <p:cNvSpPr/>
          <p:nvPr/>
        </p:nvSpPr>
        <p:spPr>
          <a:xfrm>
            <a:off x="2993297" y="2011389"/>
            <a:ext cx="3157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Survey, population, and mortality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48D12-B29C-4847-BDAB-F7AB00ED2A88}"/>
              </a:ext>
            </a:extLst>
          </p:cNvPr>
          <p:cNvSpPr txBox="1"/>
          <p:nvPr/>
        </p:nvSpPr>
        <p:spPr>
          <a:xfrm>
            <a:off x="3673418" y="4138689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F79646"/>
                </a:solidFill>
                <a:latin typeface="Calibri"/>
              </a:rPr>
              <a:t>Spatial patterns?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4B8225-CB8E-CD4F-AE9D-13D7B2F133B3}"/>
              </a:ext>
            </a:extLst>
          </p:cNvPr>
          <p:cNvSpPr/>
          <p:nvPr/>
        </p:nvSpPr>
        <p:spPr>
          <a:xfrm>
            <a:off x="3882189" y="2349943"/>
            <a:ext cx="1836822" cy="344128"/>
          </a:xfrm>
          <a:prstGeom prst="ellipse">
            <a:avLst/>
          </a:prstGeom>
          <a:noFill/>
          <a:ln w="31750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D9FC66-F07E-BC46-ADD7-9233E5E3434A}"/>
              </a:ext>
            </a:extLst>
          </p:cNvPr>
          <p:cNvSpPr txBox="1"/>
          <p:nvPr/>
        </p:nvSpPr>
        <p:spPr>
          <a:xfrm>
            <a:off x="5196680" y="1689872"/>
            <a:ext cx="1155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b="1" dirty="0">
                <a:solidFill>
                  <a:srgbClr val="F79646"/>
                </a:solidFill>
                <a:latin typeface="Calibri"/>
                <a:cs typeface="Arial" panose="020B0604020202020204" pitchFamily="34" charset="0"/>
              </a:rPr>
              <a:t>sample size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CCC2F4-ABFE-3842-8630-D983EFCA2F04}"/>
              </a:ext>
            </a:extLst>
          </p:cNvPr>
          <p:cNvCxnSpPr/>
          <p:nvPr/>
        </p:nvCxnSpPr>
        <p:spPr>
          <a:xfrm flipV="1">
            <a:off x="5157538" y="1990831"/>
            <a:ext cx="240631" cy="359113"/>
          </a:xfrm>
          <a:prstGeom prst="straightConnector1">
            <a:avLst/>
          </a:prstGeom>
          <a:ln w="31750">
            <a:solidFill>
              <a:srgbClr val="FFC000"/>
            </a:solidFill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431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Data exploration: FIPS &amp;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15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81A983-E6F0-9E49-8DC8-B43B238E160C}"/>
              </a:ext>
            </a:extLst>
          </p:cNvPr>
          <p:cNvGraphicFramePr>
            <a:graphicFrameLocks noGrp="1"/>
          </p:cNvGraphicFramePr>
          <p:nvPr/>
        </p:nvGraphicFramePr>
        <p:xfrm>
          <a:off x="1188717" y="2370502"/>
          <a:ext cx="67665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10384579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0620005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27273784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00387421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7605486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235633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38071261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Hospitals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Completed Surveys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1509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Autauga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55416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45710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Baldwin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208563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6535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4434727-4B19-0E45-9A52-BA4E8D92A8EE}"/>
              </a:ext>
            </a:extLst>
          </p:cNvPr>
          <p:cNvSpPr/>
          <p:nvPr/>
        </p:nvSpPr>
        <p:spPr>
          <a:xfrm>
            <a:off x="2993297" y="2011389"/>
            <a:ext cx="3157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Survey, population, and mortality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59E90-F69E-AA4F-9652-208DD0D49049}"/>
              </a:ext>
            </a:extLst>
          </p:cNvPr>
          <p:cNvSpPr txBox="1"/>
          <p:nvPr/>
        </p:nvSpPr>
        <p:spPr>
          <a:xfrm>
            <a:off x="2558717" y="4570998"/>
            <a:ext cx="52261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 and API: </a:t>
            </a:r>
            <a:r>
              <a:rPr lang="en-US" sz="16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Data: FIPS (Federal Information Processing Standards)</a:t>
            </a:r>
          </a:p>
          <a:p>
            <a:pPr defTabSz="457200"/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4490C8-3200-4847-B667-CF687A1FD612}"/>
              </a:ext>
            </a:extLst>
          </p:cNvPr>
          <p:cNvSpPr txBox="1"/>
          <p:nvPr/>
        </p:nvSpPr>
        <p:spPr>
          <a:xfrm>
            <a:off x="3673418" y="4138689"/>
            <a:ext cx="179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b="1" dirty="0">
                <a:solidFill>
                  <a:srgbClr val="F79646"/>
                </a:solidFill>
                <a:latin typeface="Calibri"/>
              </a:rPr>
              <a:t>Spatial patterns?</a:t>
            </a:r>
          </a:p>
        </p:txBody>
      </p:sp>
    </p:spTree>
    <p:extLst>
      <p:ext uri="{BB962C8B-B14F-4D97-AF65-F5344CB8AC3E}">
        <p14:creationId xmlns:p14="http://schemas.microsoft.com/office/powerpoint/2010/main" val="426021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Relational join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16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0E82BB-E837-3540-8A5B-9CFD5B517B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2716" y="4090670"/>
          <a:ext cx="214776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725">
                  <a:extLst>
                    <a:ext uri="{9D8B030D-6E8A-4147-A177-3AD203B41FA5}">
                      <a16:colId xmlns:a16="http://schemas.microsoft.com/office/drawing/2014/main" val="387413842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10384579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06200055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FIPS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1509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01001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Autauga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45710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01003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Baldwin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6535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81A983-E6F0-9E49-8DC8-B43B238E160C}"/>
              </a:ext>
            </a:extLst>
          </p:cNvPr>
          <p:cNvGraphicFramePr>
            <a:graphicFrameLocks noGrp="1"/>
          </p:cNvGraphicFramePr>
          <p:nvPr/>
        </p:nvGraphicFramePr>
        <p:xfrm>
          <a:off x="1188717" y="2370502"/>
          <a:ext cx="67665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10384579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90620005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272737840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100387421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76054869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235633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38071261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Hospitals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# of Completed Surveys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Deaths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915095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Autauga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579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55416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520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45710"/>
                  </a:ext>
                </a:extLst>
              </a:tr>
              <a:tr h="301752">
                <a:tc>
                  <a:txBody>
                    <a:bodyPr/>
                    <a:lstStyle/>
                    <a:p>
                      <a:r>
                        <a:rPr lang="en-US" sz="1400" dirty="0"/>
                        <a:t>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Baldwin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2274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208563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1974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6535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42C11F-2C9B-AD4A-8015-E4F7C175A01B}"/>
              </a:ext>
            </a:extLst>
          </p:cNvPr>
          <p:cNvSpPr/>
          <p:nvPr/>
        </p:nvSpPr>
        <p:spPr>
          <a:xfrm>
            <a:off x="3953932" y="3734925"/>
            <a:ext cx="11416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FIPS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6D9B7F-1102-8545-8BB1-586EEBA8561B}"/>
              </a:ext>
            </a:extLst>
          </p:cNvPr>
          <p:cNvSpPr/>
          <p:nvPr/>
        </p:nvSpPr>
        <p:spPr>
          <a:xfrm>
            <a:off x="2489538" y="5361810"/>
            <a:ext cx="4164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source: United States Census Bureau, 2016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434727-4B19-0E45-9A52-BA4E8D92A8EE}"/>
              </a:ext>
            </a:extLst>
          </p:cNvPr>
          <p:cNvSpPr/>
          <p:nvPr/>
        </p:nvSpPr>
        <p:spPr>
          <a:xfrm>
            <a:off x="2993297" y="2011389"/>
            <a:ext cx="3157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Survey, population, and mortality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096D07-A895-F04F-9C74-2EE588C0C81A}"/>
              </a:ext>
            </a:extLst>
          </p:cNvPr>
          <p:cNvSpPr/>
          <p:nvPr/>
        </p:nvSpPr>
        <p:spPr>
          <a:xfrm>
            <a:off x="1137388" y="2316717"/>
            <a:ext cx="1488413" cy="397888"/>
          </a:xfrm>
          <a:prstGeom prst="round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C64F096-E038-A740-A6B0-2A486A572BE4}"/>
              </a:ext>
            </a:extLst>
          </p:cNvPr>
          <p:cNvSpPr/>
          <p:nvPr/>
        </p:nvSpPr>
        <p:spPr>
          <a:xfrm>
            <a:off x="4144016" y="4039837"/>
            <a:ext cx="1488413" cy="397888"/>
          </a:xfrm>
          <a:prstGeom prst="round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312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17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974218-3AFE-D740-AC46-2866D7411513}"/>
              </a:ext>
            </a:extLst>
          </p:cNvPr>
          <p:cNvGrpSpPr/>
          <p:nvPr/>
        </p:nvGrpSpPr>
        <p:grpSpPr>
          <a:xfrm>
            <a:off x="80210" y="1129967"/>
            <a:ext cx="9144000" cy="4497463"/>
            <a:chOff x="80210" y="336884"/>
            <a:chExt cx="9144000" cy="44974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3286EAA-D743-8B4A-AA2F-9E4489FD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10" y="581865"/>
              <a:ext cx="9144000" cy="425248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BE2380-A49A-EB49-A856-3CF4CAD5237A}"/>
                </a:ext>
              </a:extLst>
            </p:cNvPr>
            <p:cNvSpPr/>
            <p:nvPr/>
          </p:nvSpPr>
          <p:spPr>
            <a:xfrm>
              <a:off x="2951747" y="336884"/>
              <a:ext cx="3441032" cy="726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Population by county</a:t>
            </a:r>
          </a:p>
        </p:txBody>
      </p:sp>
    </p:spTree>
    <p:extLst>
      <p:ext uri="{BB962C8B-B14F-4D97-AF65-F5344CB8AC3E}">
        <p14:creationId xmlns:p14="http://schemas.microsoft.com/office/powerpoint/2010/main" val="2470933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599533-B8A3-414F-AE9A-409BC8630CED}"/>
              </a:ext>
            </a:extLst>
          </p:cNvPr>
          <p:cNvGrpSpPr/>
          <p:nvPr/>
        </p:nvGrpSpPr>
        <p:grpSpPr>
          <a:xfrm>
            <a:off x="95566" y="1129967"/>
            <a:ext cx="9113289" cy="4497463"/>
            <a:chOff x="95565" y="272716"/>
            <a:chExt cx="9113289" cy="449746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974218-3AFE-D740-AC46-2866D7411513}"/>
                </a:ext>
              </a:extLst>
            </p:cNvPr>
            <p:cNvGrpSpPr/>
            <p:nvPr/>
          </p:nvGrpSpPr>
          <p:grpSpPr>
            <a:xfrm>
              <a:off x="95565" y="272716"/>
              <a:ext cx="9113289" cy="4497463"/>
              <a:chOff x="95565" y="336884"/>
              <a:chExt cx="9113289" cy="449746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3286EAA-D743-8B4A-AA2F-9E4489FDF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65" y="581865"/>
                <a:ext cx="9113289" cy="4252482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3BE2380-A49A-EB49-A856-3CF4CAD5237A}"/>
                  </a:ext>
                </a:extLst>
              </p:cNvPr>
              <p:cNvSpPr/>
              <p:nvPr/>
            </p:nvSpPr>
            <p:spPr>
              <a:xfrm>
                <a:off x="2951747" y="336884"/>
                <a:ext cx="3441032" cy="7263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33CE5A-C1D4-7A49-B739-22B49BA56E4D}"/>
                </a:ext>
              </a:extLst>
            </p:cNvPr>
            <p:cNvSpPr/>
            <p:nvPr/>
          </p:nvSpPr>
          <p:spPr>
            <a:xfrm>
              <a:off x="123519" y="419482"/>
              <a:ext cx="9057382" cy="215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Number of completed surveys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CAAF51-355F-A145-B101-306C735606A7}"/>
              </a:ext>
            </a:extLst>
          </p:cNvPr>
          <p:cNvSpPr/>
          <p:nvPr/>
        </p:nvSpPr>
        <p:spPr>
          <a:xfrm>
            <a:off x="473242" y="1702423"/>
            <a:ext cx="1518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aka. sample size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8143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43500"/>
          </a:xfrm>
        </p:spPr>
        <p:txBody>
          <a:bodyPr>
            <a:normAutofit/>
          </a:bodyPr>
          <a:lstStyle/>
          <a:p>
            <a:r>
              <a:rPr lang="en-US" sz="33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103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37BF-BB2E-4CA3-AE33-1D98F007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1902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AECD9-41D2-4D31-AE3D-109F17EC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4666776" cy="4805363"/>
          </a:xfrm>
        </p:spPr>
        <p:txBody>
          <a:bodyPr>
            <a:normAutofit/>
          </a:bodyPr>
          <a:lstStyle/>
          <a:p>
            <a:r>
              <a:rPr lang="en-US" sz="2000" dirty="0"/>
              <a:t>United States has focused on decreasing health care costs. US spending is the </a:t>
            </a:r>
            <a:r>
              <a:rPr lang="en-US" sz="2000" b="1" dirty="0"/>
              <a:t>most expensive in the world, </a:t>
            </a:r>
            <a:r>
              <a:rPr lang="en-US" sz="2000" dirty="0"/>
              <a:t>with costs projected to rise through 2020.</a:t>
            </a:r>
          </a:p>
          <a:p>
            <a:endParaRPr lang="en-US" sz="2000" dirty="0"/>
          </a:p>
          <a:p>
            <a:r>
              <a:rPr lang="en-US" sz="2000" dirty="0"/>
              <a:t>Data showed that in 2013, US spent approximately </a:t>
            </a:r>
            <a:r>
              <a:rPr lang="en-US" sz="2000" b="1" dirty="0"/>
              <a:t>17% of its gross domestic product (GDP) on health care</a:t>
            </a:r>
            <a:r>
              <a:rPr lang="en-US" sz="2000" dirty="0"/>
              <a:t>, which is significantly higher than health care spending in other countries.</a:t>
            </a:r>
          </a:p>
          <a:p>
            <a:endParaRPr lang="en-US" sz="2000" dirty="0"/>
          </a:p>
          <a:p>
            <a:r>
              <a:rPr lang="en-US" sz="2000" dirty="0"/>
              <a:t>Despite high health care spending, the US shows </a:t>
            </a:r>
            <a:r>
              <a:rPr lang="en-US" sz="2000" b="1" dirty="0"/>
              <a:t>poorer results </a:t>
            </a:r>
            <a:r>
              <a:rPr lang="en-US" sz="2000" dirty="0"/>
              <a:t>for certain health care outcomes compared with other countries e.g. lower life expectancy</a:t>
            </a: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B8324318-40FD-4D2B-A2CA-116FC0357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62" y="3599761"/>
            <a:ext cx="2743200" cy="230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05C4F2-97CA-4F44-B086-106498C97CF4}"/>
              </a:ext>
            </a:extLst>
          </p:cNvPr>
          <p:cNvSpPr/>
          <p:nvPr/>
        </p:nvSpPr>
        <p:spPr>
          <a:xfrm>
            <a:off x="759368" y="6248400"/>
            <a:ext cx="83084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Resources: https://www.gnyha.org/wp-content/uploads/2017/09/SocialDeterminants_digital-1.pdf</a:t>
            </a:r>
          </a:p>
        </p:txBody>
      </p:sp>
      <p:pic>
        <p:nvPicPr>
          <p:cNvPr id="15" name="Picture 10" descr="j0400456">
            <a:extLst>
              <a:ext uri="{FF2B5EF4-FFF2-40B4-BE49-F238E27FC236}">
                <a16:creationId xmlns:a16="http://schemas.microsoft.com/office/drawing/2014/main" id="{C9AD0986-6A15-43BA-90DB-7C872FFF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28" y="1423181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7B5DE64-BC08-443C-A654-B101DC55E0AE}"/>
              </a:ext>
            </a:extLst>
          </p:cNvPr>
          <p:cNvGrpSpPr/>
          <p:nvPr/>
        </p:nvGrpSpPr>
        <p:grpSpPr>
          <a:xfrm>
            <a:off x="7086600" y="2835285"/>
            <a:ext cx="1946910" cy="2057400"/>
            <a:chOff x="2504725" y="2189629"/>
            <a:chExt cx="1554468" cy="1561084"/>
          </a:xfrm>
        </p:grpSpPr>
        <p:pic>
          <p:nvPicPr>
            <p:cNvPr id="11" name="Picture 10" descr="Screen Shot 2015-04-17 at 4.13.51 PM.png">
              <a:extLst>
                <a:ext uri="{FF2B5EF4-FFF2-40B4-BE49-F238E27FC236}">
                  <a16:creationId xmlns:a16="http://schemas.microsoft.com/office/drawing/2014/main" id="{28113C27-0403-468C-B817-0BBAE5BFC7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0252" y="2189629"/>
              <a:ext cx="1538941" cy="15610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/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2C44322-300E-4D7A-9BBA-65CAD51CD0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7"/>
            <a:stretch/>
          </p:blipFill>
          <p:spPr bwMode="auto">
            <a:xfrm>
              <a:off x="2504725" y="2308942"/>
              <a:ext cx="1461633" cy="139883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191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106E12CD-FCB1-464E-A775-0B83FDDACE03}" type="slidenum">
              <a:rPr lang="en-US"/>
              <a:pPr defTabSz="457200"/>
              <a:t>20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1) Is there a direct relationship between Number of Hospitals and Population Size?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3A994-2A65-4F4D-B1C1-98BA85371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43" y="1987144"/>
            <a:ext cx="65405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68E2-41C0-D84F-AC76-18837915F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090" y="1066801"/>
            <a:ext cx="8229600" cy="3733800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Does Number of Hospitals serving the population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 of Survey Responses affect Hospital Patient Experience?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7CD01-AC2C-C340-924C-B246DEF4F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38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dirty="0"/>
              <a:t>2a) Does Population Size affect Hospital Patient Experience?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 = 1.66e-18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722D-D969-D746-B768-89CFB545A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7" y="1668567"/>
            <a:ext cx="5947728" cy="43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25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D34DD-BBE4-F547-B374-77D6A550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2b) Does Number of Survey Responses affect Hospital Patient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08AB7-EB17-8F46-8B05-D34EE5605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 = 1.86e-13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1E033-572C-544A-A5F5-6B32A528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70AEC-2DC2-634E-8440-5C2A1041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84761"/>
            <a:ext cx="4826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3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5E83-97C5-AB46-A78F-C35D0F46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2b) Does Number of Survey Responses affect Hospital Patient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3962-E1D2-1146-BE5A-256BFE60B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 = 6.63e-25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D1223-7920-BF4F-B038-C85780EF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FB72D-ACA0-8645-89AF-B7D3D606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84761"/>
            <a:ext cx="4826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6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41D0-9E3B-E342-B55D-522DA5BD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2b) Does Number of Survey Responses affect Hospital Patient Experience?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F1FA2-4F24-134C-83A3-DB431A7D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p = 5.16e-80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115FD-054D-1645-995C-2DD20D7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FAD54-4AC1-1246-B8CE-AB780683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884761"/>
            <a:ext cx="5054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06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3BAF-DD5E-034F-9AE6-09502D3C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Does Number of Hospitals serving the population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of Hospitals affect Mortality Rate?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42807-1A69-E049-A858-B64C3E58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25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1549D-E8DF-4634-9434-7A239C887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lvl="1"/>
            <a:r>
              <a:rPr lang="en-US" dirty="0"/>
              <a:t>3a) Does Population Size affect Mortality Rate?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FDA70-FB8C-4D29-9F46-AFC23436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5F0E4-F9E3-46A1-B812-D5AF5EFA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216" y="2029810"/>
            <a:ext cx="4998566" cy="336897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A5499C-F644-504D-AB45-EFAEE6AAC198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/>
              <a:t>p = 0.0</a:t>
            </a:r>
          </a:p>
        </p:txBody>
      </p:sp>
    </p:spTree>
    <p:extLst>
      <p:ext uri="{BB962C8B-B14F-4D97-AF65-F5344CB8AC3E}">
        <p14:creationId xmlns:p14="http://schemas.microsoft.com/office/powerpoint/2010/main" val="3952232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FDA70-FB8C-4D29-9F46-AFC23436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CC8BAF-4618-4716-92BA-9A30C1C9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3b) Does Number of Hospitals affect Mortality Rate?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4EF812-3C2A-2A48-8C35-6376EDF13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90" y="1417639"/>
            <a:ext cx="6702321" cy="46085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60424-BF5B-F44C-A63F-979379BC8F0D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Slope = -2254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Intercept = 1178</a:t>
            </a:r>
          </a:p>
          <a:p>
            <a:pPr marL="0" indent="0">
              <a:buFont typeface="Arial"/>
              <a:buNone/>
            </a:pPr>
            <a:r>
              <a:rPr lang="en-US" sz="1600" dirty="0" err="1"/>
              <a:t>Rvalue</a:t>
            </a:r>
            <a:r>
              <a:rPr lang="en-US" sz="1600" dirty="0"/>
              <a:t> = -0.49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p = 3.56e-102</a:t>
            </a:r>
          </a:p>
        </p:txBody>
      </p:sp>
    </p:spTree>
    <p:extLst>
      <p:ext uri="{BB962C8B-B14F-4D97-AF65-F5344CB8AC3E}">
        <p14:creationId xmlns:p14="http://schemas.microsoft.com/office/powerpoint/2010/main" val="1573266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FDA70-FB8C-4D29-9F46-AFC23436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CC8BAF-4618-4716-92BA-9A30C1C9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3b) Does Number of Hospitals affect Mortality 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DF3C9-FBC7-5443-B214-BC32E5B2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30" y="1572127"/>
            <a:ext cx="6870070" cy="445135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F678C5-9FD5-0F43-9A9F-051ABE7F7CA1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Slope = -834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Intercept = 863</a:t>
            </a:r>
          </a:p>
          <a:p>
            <a:pPr marL="0" indent="0">
              <a:buFont typeface="Arial"/>
              <a:buNone/>
            </a:pPr>
            <a:r>
              <a:rPr lang="en-US" sz="1600" dirty="0" err="1"/>
              <a:t>Rvalue</a:t>
            </a:r>
            <a:r>
              <a:rPr lang="en-US" sz="1600" dirty="0"/>
              <a:t> = -0.33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p = 2.0e-42</a:t>
            </a:r>
          </a:p>
        </p:txBody>
      </p:sp>
    </p:spTree>
    <p:extLst>
      <p:ext uri="{BB962C8B-B14F-4D97-AF65-F5344CB8AC3E}">
        <p14:creationId xmlns:p14="http://schemas.microsoft.com/office/powerpoint/2010/main" val="123635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37BF-BB2E-4CA3-AE33-1D98F007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1902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AECD9-41D2-4D31-AE3D-109F17EC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71600"/>
            <a:ext cx="4705351" cy="480536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The </a:t>
            </a:r>
            <a:r>
              <a:rPr lang="en-US" sz="1800" b="1" dirty="0"/>
              <a:t>Affordable Care Act (ACA) enacted and signed into law in 2010</a:t>
            </a:r>
            <a:r>
              <a:rPr lang="en-US" sz="1800" dirty="0"/>
              <a:t>, has made many changes to reimbursements in healthcare. One involved linking part of hospital pay to Patient Experience / Customer Satisfaction scores.</a:t>
            </a:r>
          </a:p>
          <a:p>
            <a:pPr marL="0" indent="0">
              <a:buNone/>
            </a:pPr>
            <a:endParaRPr lang="en-US" sz="1800" dirty="0"/>
          </a:p>
          <a:p>
            <a:pPr lvl="0"/>
            <a:r>
              <a:rPr lang="en-US" sz="1800" dirty="0"/>
              <a:t>In 2012, Centers of Medicare and Medicaid Services, the largest single payor for healthcare, has started to </a:t>
            </a:r>
            <a:r>
              <a:rPr lang="en-US" sz="1800" b="1" dirty="0"/>
              <a:t>modify payments based on quality performance/outcomes.</a:t>
            </a:r>
            <a:r>
              <a:rPr lang="en-US" sz="1800" dirty="0"/>
              <a:t>  </a:t>
            </a:r>
          </a:p>
          <a:p>
            <a:pPr lvl="0"/>
            <a:endParaRPr lang="en-US" sz="1800" dirty="0"/>
          </a:p>
          <a:p>
            <a:pPr lvl="0"/>
            <a:r>
              <a:rPr lang="en-US" sz="1800" dirty="0"/>
              <a:t>This included how hospitals score on </a:t>
            </a:r>
            <a:r>
              <a:rPr lang="en-US" sz="1800" dirty="0">
                <a:hlinkClick r:id="rId2"/>
              </a:rPr>
              <a:t>Hospital Consumer Assessment of Healthcare Providers and Systems</a:t>
            </a:r>
            <a:r>
              <a:rPr lang="en-US" sz="1800" dirty="0"/>
              <a:t> (HCAHPS), first national, standardized, publicly-reported </a:t>
            </a:r>
            <a:r>
              <a:rPr lang="en-US" sz="1800" b="1" dirty="0"/>
              <a:t>survey of patients' perspectives of hospital care.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4D4A0B-9D60-457C-AF27-42E241B9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569" y="0"/>
            <a:ext cx="34940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614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FDA70-FB8C-4D29-9F46-AFC23436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CC8BAF-4618-4716-92BA-9A30C1C9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3b) Does Number of Hospitals affect Mortality 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470FA-ACFC-7D41-95EF-B960BC42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746" y="1417639"/>
            <a:ext cx="6733054" cy="45108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57E627-F23B-174D-B6D6-F54E82ECD714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Slope = -20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Intercept = 1070</a:t>
            </a:r>
          </a:p>
          <a:p>
            <a:pPr marL="0" indent="0">
              <a:buFont typeface="Arial"/>
              <a:buNone/>
            </a:pPr>
            <a:r>
              <a:rPr lang="en-US" sz="1600" dirty="0" err="1"/>
              <a:t>Rvalue</a:t>
            </a:r>
            <a:r>
              <a:rPr lang="en-US" sz="1600" dirty="0"/>
              <a:t> = -0.24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p = 2.0e-22</a:t>
            </a:r>
          </a:p>
        </p:txBody>
      </p:sp>
    </p:spTree>
    <p:extLst>
      <p:ext uri="{BB962C8B-B14F-4D97-AF65-F5344CB8AC3E}">
        <p14:creationId xmlns:p14="http://schemas.microsoft.com/office/powerpoint/2010/main" val="360689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FDA70-FB8C-4D29-9F46-AFC23436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CC8BAF-4618-4716-92BA-9A30C1C9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3b) Does Number of Hospitals affect Mortality Rate?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8149C-E638-C44B-9D05-29EEF48CC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73" y="1417639"/>
            <a:ext cx="6807454" cy="464091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51B5E4-D168-1243-9C3A-7460474C9DC5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Slope = -9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Intercept = 826</a:t>
            </a:r>
          </a:p>
          <a:p>
            <a:pPr marL="0" indent="0">
              <a:buFont typeface="Arial"/>
              <a:buNone/>
            </a:pPr>
            <a:r>
              <a:rPr lang="en-US" sz="1600" dirty="0" err="1"/>
              <a:t>Rvalue</a:t>
            </a:r>
            <a:r>
              <a:rPr lang="en-US" sz="1600" dirty="0"/>
              <a:t> = -0.19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p = 6.6e-15</a:t>
            </a:r>
          </a:p>
        </p:txBody>
      </p:sp>
    </p:spTree>
    <p:extLst>
      <p:ext uri="{BB962C8B-B14F-4D97-AF65-F5344CB8AC3E}">
        <p14:creationId xmlns:p14="http://schemas.microsoft.com/office/powerpoint/2010/main" val="50752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43500"/>
          </a:xfrm>
        </p:spPr>
        <p:txBody>
          <a:bodyPr>
            <a:normAutofit/>
          </a:bodyPr>
          <a:lstStyle/>
          <a:p>
            <a:r>
              <a:rPr lang="en-US" sz="33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23714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41F6-DAD5-AB4F-ABEF-14ED6EC5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8077200" cy="132556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do patient experience rating and mortality rate relate to population size and number of survey response?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B17F69-7402-9B4D-8C8A-67893095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90800"/>
            <a:ext cx="7886700" cy="350520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direct relationship between Number of Hospitals and Population Size?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Number of Hospitals serving the population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 of Survey Responses affect Hospital Patient Experience?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Number of Hospitals serving the population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of Hospitals affect Mortality Rate?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65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41F6-DAD5-AB4F-ABEF-14ED6EC5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62400"/>
            <a:ext cx="8077200" cy="132556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(1) The survey data are more reliable (larger sample size) for places with larger population; (2) The number of hospital increases with population size.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B17F69-7402-9B4D-8C8A-67893095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879" y="304800"/>
            <a:ext cx="7886700" cy="1676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direct relationship between Number of Hospitals and Population Size?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4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41F6-DAD5-AB4F-ABEF-14ED6EC5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200400"/>
            <a:ext cx="8077200" cy="2773363"/>
          </a:xfrm>
        </p:spPr>
        <p:txBody>
          <a:bodyPr>
            <a:noAutofit/>
          </a:bodyPr>
          <a:lstStyle/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Yes. As population increased, patient experience ratings decreased (2a). As the total of completed surveys increased, patient experience ratings decreased; and as average completed surveys increased, patient experience ratings decreased (2b).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Additionally, as survey response rates increased, ratings increased.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B17F69-7402-9B4D-8C8A-67893095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304800"/>
            <a:ext cx="7886700" cy="25146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400" dirty="0"/>
              <a:t>Does Number of Hospitals serving the population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sz="2400" dirty="0"/>
              <a:t>Does Population Size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sz="2400" dirty="0"/>
              <a:t>Does Number  of Survey Responses affect Hospital Patient Experience?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2052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41F6-DAD5-AB4F-ABEF-14ED6EC5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45" y="3505200"/>
            <a:ext cx="8077200" cy="220980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Yes. Data showed that as population increases, deaths increase. Data showed that as Hospital per Capita (# of hospitals per population) and Number of Hospitals in a County increased, Mortality Rates (Crude Rate &amp; Age Adjusted Rate) decreased. Further investigation is needed, for example, on hospitals by bed size to understand if overcapacity is a factor.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B17F69-7402-9B4D-8C8A-67893095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695" y="533400"/>
            <a:ext cx="7886700" cy="35052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Does Number of Hospitals serving the population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of Hospitals affect Mortality Rate?</a:t>
            </a:r>
          </a:p>
          <a:p>
            <a:pPr marL="457200" indent="-457200">
              <a:buFont typeface="+mj-lt"/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945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43500"/>
          </a:xfrm>
        </p:spPr>
        <p:txBody>
          <a:bodyPr>
            <a:normAutofit/>
          </a:bodyPr>
          <a:lstStyle/>
          <a:p>
            <a:r>
              <a:rPr lang="en-US" sz="33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5526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37BF-BB2E-4CA3-AE33-1D98F007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764" y="-36286"/>
            <a:ext cx="7886700" cy="1325563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AECD9-41D2-4D31-AE3D-109F17EC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158766"/>
            <a:ext cx="3587750" cy="4805363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The pressure on hospital finances has driven some </a:t>
            </a:r>
            <a:r>
              <a:rPr lang="en-US" b="1" dirty="0"/>
              <a:t>hospitals to close or consolidate and streamline to improve on overall performance.</a:t>
            </a:r>
          </a:p>
          <a:p>
            <a:pPr lvl="0"/>
            <a:r>
              <a:rPr lang="en-US" dirty="0"/>
              <a:t>With hospitals capability to directly impact outcomes in their service areas, it is equally critical to understand </a:t>
            </a:r>
            <a:r>
              <a:rPr lang="en-US" b="1" dirty="0"/>
              <a:t>impact of their presence on Mortality Rate. </a:t>
            </a:r>
          </a:p>
          <a:p>
            <a:pPr lvl="0"/>
            <a:r>
              <a:rPr lang="en-US" dirty="0"/>
              <a:t>The objective of our study is to explore relationships between </a:t>
            </a:r>
            <a:r>
              <a:rPr lang="en-US" b="1" dirty="0"/>
              <a:t>Patient Experience rating, Mortality Rate, and Number of Hospitals by County. </a:t>
            </a:r>
          </a:p>
          <a:p>
            <a:pPr lvl="0"/>
            <a:endParaRPr lang="en-US" dirty="0"/>
          </a:p>
        </p:txBody>
      </p:sp>
      <p:pic>
        <p:nvPicPr>
          <p:cNvPr id="6" name="Picture 15" descr="MPj04387530000[1]">
            <a:extLst>
              <a:ext uri="{FF2B5EF4-FFF2-40B4-BE49-F238E27FC236}">
                <a16:creationId xmlns:a16="http://schemas.microsoft.com/office/drawing/2014/main" id="{564372CF-2729-44B6-AF09-FB019BE8C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 r="2" b="29052"/>
          <a:stretch/>
        </p:blipFill>
        <p:spPr>
          <a:xfrm>
            <a:off x="5029200" y="397626"/>
            <a:ext cx="3072186" cy="3047999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851D3E4-A133-48BA-B09D-B7792ECADBA5}"/>
              </a:ext>
            </a:extLst>
          </p:cNvPr>
          <p:cNvSpPr txBox="1">
            <a:spLocks/>
          </p:cNvSpPr>
          <p:nvPr/>
        </p:nvSpPr>
        <p:spPr>
          <a:xfrm>
            <a:off x="4848367" y="312420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Scope &amp; Limitations: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FA9BDD3-A0E0-4601-BF33-804392C30D3D}"/>
              </a:ext>
            </a:extLst>
          </p:cNvPr>
          <p:cNvSpPr txBox="1">
            <a:spLocks/>
          </p:cNvSpPr>
          <p:nvPr/>
        </p:nvSpPr>
        <p:spPr>
          <a:xfrm>
            <a:off x="4833853" y="4319252"/>
            <a:ext cx="3471947" cy="48053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Findings will be presented for  counties in the US and for year 2016 only.</a:t>
            </a:r>
          </a:p>
          <a:p>
            <a:r>
              <a:rPr lang="en-US" dirty="0"/>
              <a:t>Hospital bed count per county not factored into the analysis.</a:t>
            </a:r>
          </a:p>
        </p:txBody>
      </p:sp>
    </p:spTree>
    <p:extLst>
      <p:ext uri="{BB962C8B-B14F-4D97-AF65-F5344CB8AC3E}">
        <p14:creationId xmlns:p14="http://schemas.microsoft.com/office/powerpoint/2010/main" val="91175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5143500"/>
          </a:xfrm>
        </p:spPr>
        <p:txBody>
          <a:bodyPr>
            <a:normAutofit/>
          </a:bodyPr>
          <a:lstStyle/>
          <a:p>
            <a:r>
              <a:rPr lang="en-US" dirty="0"/>
              <a:t>Motivations &amp; Data Cleanup</a:t>
            </a:r>
          </a:p>
        </p:txBody>
      </p:sp>
    </p:spTree>
    <p:extLst>
      <p:ext uri="{BB962C8B-B14F-4D97-AF65-F5344CB8AC3E}">
        <p14:creationId xmlns:p14="http://schemas.microsoft.com/office/powerpoint/2010/main" val="330533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41F6-DAD5-AB4F-ABEF-14ED6EC5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0"/>
            <a:ext cx="8077200" cy="132556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do patient experience rating and mortality rate relate to population size and number of survey response?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B17F69-7402-9B4D-8C8A-678930952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86000"/>
            <a:ext cx="7886700" cy="3505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Is there a direct relationship between Number of Hospitals and Population Size?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Number of Hospitals serving the population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Hospital Patient Experience?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 of Survey Responses affect Hospital Patient Experience?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Number of Hospitals serving the population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Population Size affect Mortality Rate?</a:t>
            </a:r>
          </a:p>
          <a:p>
            <a:pPr marL="800100" lvl="1" indent="-457200">
              <a:buFont typeface="+mj-lt"/>
              <a:buAutoNum type="alphaLcPeriod"/>
            </a:pPr>
            <a:r>
              <a:rPr lang="en-US" dirty="0"/>
              <a:t>Does Number of Hospitals affect Mortality Rate?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29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0507-09C5-4785-874D-7A7396A6C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HCAPHS data</a:t>
            </a:r>
            <a:r>
              <a:rPr lang="en-US" sz="1800" dirty="0"/>
              <a:t>, queried by hospital name from </a:t>
            </a:r>
            <a:r>
              <a:rPr lang="en-US" sz="1800" dirty="0" err="1"/>
              <a:t>Data.gov</a:t>
            </a:r>
            <a:endParaRPr lang="en-US" sz="1800" dirty="0"/>
          </a:p>
          <a:p>
            <a:pPr lvl="1"/>
            <a:r>
              <a:rPr lang="en-US" sz="1400" dirty="0"/>
              <a:t>Over 4,000 hospitals nationwide with patient experience ratings</a:t>
            </a:r>
          </a:p>
          <a:p>
            <a:r>
              <a:rPr lang="en-US" sz="1800" dirty="0">
                <a:hlinkClick r:id="rId3"/>
              </a:rPr>
              <a:t>Mortality data</a:t>
            </a:r>
            <a:endParaRPr lang="en-US" sz="1800" dirty="0"/>
          </a:p>
          <a:p>
            <a:pPr lvl="1"/>
            <a:r>
              <a:rPr lang="en-US" sz="1400" dirty="0"/>
              <a:t>Nationwide by county from the CDC</a:t>
            </a:r>
          </a:p>
          <a:p>
            <a:r>
              <a:rPr lang="en-US" sz="1800" dirty="0">
                <a:hlinkClick r:id="rId4"/>
              </a:rPr>
              <a:t>FIPS data</a:t>
            </a:r>
            <a:endParaRPr lang="en-US" sz="1800" dirty="0"/>
          </a:p>
          <a:p>
            <a:pPr lvl="1"/>
            <a:r>
              <a:rPr lang="en-US" sz="1400" dirty="0"/>
              <a:t>Nationwide county data by FIPS code from the Census Bureau</a:t>
            </a:r>
          </a:p>
          <a:p>
            <a:r>
              <a:rPr lang="en-US" sz="1800" dirty="0">
                <a:hlinkClick r:id="rId5"/>
              </a:rPr>
              <a:t>Land area data</a:t>
            </a:r>
            <a:endParaRPr lang="en-US" sz="1800" dirty="0"/>
          </a:p>
          <a:p>
            <a:pPr lvl="1"/>
            <a:r>
              <a:rPr lang="en-US" sz="1400" dirty="0"/>
              <a:t>To normalize population by county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60F5CB-8284-4B07-9567-F89CC1A90953}"/>
              </a:ext>
            </a:extLst>
          </p:cNvPr>
          <p:cNvSpPr txBox="1">
            <a:spLocks/>
          </p:cNvSpPr>
          <p:nvPr/>
        </p:nvSpPr>
        <p:spPr>
          <a:xfrm>
            <a:off x="617764" y="-3628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Methods: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27041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FEE-0A55-0E45-8A1C-1F0DDC3F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Patient Experience Survey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66F066-5556-DF48-B056-B6E1D8E9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7" y="1690689"/>
            <a:ext cx="5370845" cy="1266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88287-56A5-4544-B888-77C8B6C92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98" y="3124200"/>
            <a:ext cx="6658801" cy="32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46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2B34-9325-2949-A35F-E32E3DCE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exploration and cleanup: Mortality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CD8C4E-1A7C-2A4C-B0F7-9DE555A5A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86668"/>
            <a:ext cx="8610600" cy="5381625"/>
          </a:xfrm>
        </p:spPr>
      </p:pic>
    </p:spTree>
    <p:extLst>
      <p:ext uri="{BB962C8B-B14F-4D97-AF65-F5344CB8AC3E}">
        <p14:creationId xmlns:p14="http://schemas.microsoft.com/office/powerpoint/2010/main" val="6498966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2359</TotalTime>
  <Words>1227</Words>
  <Application>Microsoft Macintosh PowerPoint</Application>
  <PresentationFormat>On-screen Show (4:3)</PresentationFormat>
  <Paragraphs>217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1_Office Theme</vt:lpstr>
      <vt:lpstr>Understanding relationships between Hospital, Population size and Outcomes : Mortality and Patient Experience in US counties </vt:lpstr>
      <vt:lpstr>Introduction</vt:lpstr>
      <vt:lpstr>Introduction</vt:lpstr>
      <vt:lpstr>Introduction</vt:lpstr>
      <vt:lpstr>Motivations &amp; Data Cleanup</vt:lpstr>
      <vt:lpstr>How do patient experience rating and mortality rate relate to population size and number of survey response? </vt:lpstr>
      <vt:lpstr>PowerPoint Presentation</vt:lpstr>
      <vt:lpstr>Data exploration and cleanup: Patient Experience Survey</vt:lpstr>
      <vt:lpstr>Data exploration and cleanup: Mortality Data</vt:lpstr>
      <vt:lpstr>Data exploration and cleanup: Mortality Data</vt:lpstr>
      <vt:lpstr>Data exploration and cleanup: Mortality Data</vt:lpstr>
      <vt:lpstr>Data exploration and cleanup: Mortality Data</vt:lpstr>
      <vt:lpstr>Data exploration and cleanup: Mortality Data</vt:lpstr>
      <vt:lpstr>Data exploration: FIPS &amp; Mapping</vt:lpstr>
      <vt:lpstr>Data exploration: FIPS &amp; Mapping</vt:lpstr>
      <vt:lpstr>Relational join</vt:lpstr>
      <vt:lpstr>Population by county</vt:lpstr>
      <vt:lpstr>Number of completed surveys</vt:lpstr>
      <vt:lpstr>Results</vt:lpstr>
      <vt:lpstr>1) Is there a direct relationship between Number of Hospitals and Population Size?</vt:lpstr>
      <vt:lpstr>PowerPoint Presentation</vt:lpstr>
      <vt:lpstr>2a) Does Population Size affect Hospital Patient Experience?</vt:lpstr>
      <vt:lpstr>2b) Does Number of Survey Responses affect Hospital Patient Experience?</vt:lpstr>
      <vt:lpstr>2b) Does Number of Survey Responses affect Hospital Patient Experience?</vt:lpstr>
      <vt:lpstr>2b) Does Number of Survey Responses affect Hospital Patient Experience?</vt:lpstr>
      <vt:lpstr>PowerPoint Presentation</vt:lpstr>
      <vt:lpstr>3a) Does Population Size affect Mortality Rate?</vt:lpstr>
      <vt:lpstr>3b) Does Number of Hospitals affect Mortality Rate?</vt:lpstr>
      <vt:lpstr>3b) Does Number of Hospitals affect Mortality Rate?</vt:lpstr>
      <vt:lpstr>3b) Does Number of Hospitals affect Mortality Rate?</vt:lpstr>
      <vt:lpstr>3b) Does Number of Hospitals affect Mortality Rate?</vt:lpstr>
      <vt:lpstr>Conclusions</vt:lpstr>
      <vt:lpstr>How do patient experience rating and mortality rate relate to population size and number of survey response? </vt:lpstr>
      <vt:lpstr>(1) The survey data are more reliable (larger sample size) for places with larger population; (2) The number of hospital increases with population size.</vt:lpstr>
      <vt:lpstr>Yes. As population increased, patient experience ratings decreased (2a). As the total of completed surveys increased, patient experience ratings decreased; and as average completed surveys increased, patient experience ratings decreased (2b).  Additionally, as survey response rates increased, ratings increased.</vt:lpstr>
      <vt:lpstr>Yes. Data showed that as population increases, deaths increase. Data showed that as Hospital per Capita (# of hospitals per population) and Number of Hospitals in a County increased, Mortality Rates (Crude Rate &amp; Age Adjusted Rate) decreased. Further investigation is needed, for example, on hospitals by bed size to understand if overcapacity is a factor.</vt:lpstr>
      <vt:lpstr>Questions?</vt:lpstr>
    </vt:vector>
  </TitlesOfParts>
  <Manager/>
  <Company>Children's Memorial Hospital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Puzzling Policies?</dc:title>
  <dc:subject/>
  <dc:creator>vilma santos</dc:creator>
  <cp:keywords/>
  <dc:description/>
  <cp:lastModifiedBy>Rabia Otry</cp:lastModifiedBy>
  <cp:revision>102</cp:revision>
  <dcterms:created xsi:type="dcterms:W3CDTF">2009-07-29T01:53:24Z</dcterms:created>
  <dcterms:modified xsi:type="dcterms:W3CDTF">2018-06-14T00:41:00Z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TC102885661033</vt:lpwstr>
  </property>
</Properties>
</file>